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Source Sans 3" panose="020B0604020202020204" charset="0"/>
      <p:regular r:id="rId15"/>
    </p:embeddedFont>
  </p:embeddedFontLst>
  <p:defaultTextStyle>
    <a:defPPr>
      <a:defRPr lang="uk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1" d="100"/>
          <a:sy n="71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notesMaster" Target="notesMasters/notesMaster1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Роман Крамар" userId="8f7abc0b5ee00ae8" providerId="LiveId" clId="{57E2C5EA-9731-4482-BD79-DECFFAD5E320}"/>
    <pc:docChg chg="modSld">
      <pc:chgData name="Роман Крамар" userId="8f7abc0b5ee00ae8" providerId="LiveId" clId="{57E2C5EA-9731-4482-BD79-DECFFAD5E320}" dt="2026-01-23T02:09:23.302" v="17" actId="20577"/>
      <pc:docMkLst>
        <pc:docMk/>
      </pc:docMkLst>
      <pc:sldChg chg="addSp modSp">
        <pc:chgData name="Роман Крамар" userId="8f7abc0b5ee00ae8" providerId="LiveId" clId="{57E2C5EA-9731-4482-BD79-DECFFAD5E320}" dt="2026-01-23T02:08:05.514" v="6" actId="14100"/>
        <pc:sldMkLst>
          <pc:docMk/>
          <pc:sldMk cId="0" sldId="256"/>
        </pc:sldMkLst>
        <pc:spChg chg="add mod">
          <ac:chgData name="Роман Крамар" userId="8f7abc0b5ee00ae8" providerId="LiveId" clId="{57E2C5EA-9731-4482-BD79-DECFFAD5E320}" dt="2026-01-23T02:08:05.514" v="6" actId="14100"/>
          <ac:spMkLst>
            <pc:docMk/>
            <pc:sldMk cId="0" sldId="256"/>
            <ac:spMk id="4" creationId="{288302DA-EFD9-4028-99DB-3A2869469223}"/>
          </ac:spMkLst>
        </pc:spChg>
      </pc:sldChg>
      <pc:sldChg chg="addSp delSp modSp">
        <pc:chgData name="Роман Крамар" userId="8f7abc0b5ee00ae8" providerId="LiveId" clId="{57E2C5EA-9731-4482-BD79-DECFFAD5E320}" dt="2026-01-23T02:09:23.302" v="17" actId="20577"/>
        <pc:sldMkLst>
          <pc:docMk/>
          <pc:sldMk cId="0" sldId="257"/>
        </pc:sldMkLst>
        <pc:spChg chg="mod">
          <ac:chgData name="Роман Крамар" userId="8f7abc0b5ee00ae8" providerId="LiveId" clId="{57E2C5EA-9731-4482-BD79-DECFFAD5E320}" dt="2026-01-23T02:09:23.302" v="17" actId="20577"/>
          <ac:spMkLst>
            <pc:docMk/>
            <pc:sldMk cId="0" sldId="257"/>
            <ac:spMk id="2" creationId="{00000000-0000-0000-0000-000000000000}"/>
          </ac:spMkLst>
        </pc:spChg>
        <pc:spChg chg="add">
          <ac:chgData name="Роман Крамар" userId="8f7abc0b5ee00ae8" providerId="LiveId" clId="{57E2C5EA-9731-4482-BD79-DECFFAD5E320}" dt="2026-01-23T02:08:23.089" v="9"/>
          <ac:spMkLst>
            <pc:docMk/>
            <pc:sldMk cId="0" sldId="257"/>
            <ac:spMk id="22" creationId="{33F934DA-BB6B-44D9-9439-FBCE38E48C48}"/>
          </ac:spMkLst>
        </pc:spChg>
        <pc:picChg chg="add del">
          <ac:chgData name="Роман Крамар" userId="8f7abc0b5ee00ae8" providerId="LiveId" clId="{57E2C5EA-9731-4482-BD79-DECFFAD5E320}" dt="2026-01-23T02:08:20.394" v="8"/>
          <ac:picMkLst>
            <pc:docMk/>
            <pc:sldMk cId="0" sldId="257"/>
            <ac:picMk id="21" creationId="{03863E14-1C53-4FC2-AB6B-A7217BED14C2}"/>
          </ac:picMkLst>
        </pc:picChg>
      </pc:sldChg>
      <pc:sldChg chg="addSp">
        <pc:chgData name="Роман Крамар" userId="8f7abc0b5ee00ae8" providerId="LiveId" clId="{57E2C5EA-9731-4482-BD79-DECFFAD5E320}" dt="2026-01-23T02:08:26.269" v="10"/>
        <pc:sldMkLst>
          <pc:docMk/>
          <pc:sldMk cId="0" sldId="258"/>
        </pc:sldMkLst>
        <pc:spChg chg="add">
          <ac:chgData name="Роман Крамар" userId="8f7abc0b5ee00ae8" providerId="LiveId" clId="{57E2C5EA-9731-4482-BD79-DECFFAD5E320}" dt="2026-01-23T02:08:26.269" v="10"/>
          <ac:spMkLst>
            <pc:docMk/>
            <pc:sldMk cId="0" sldId="258"/>
            <ac:spMk id="31" creationId="{0DF0195C-68ED-4CF0-98B1-84A471E3687E}"/>
          </ac:spMkLst>
        </pc:spChg>
      </pc:sldChg>
      <pc:sldChg chg="addSp">
        <pc:chgData name="Роман Крамар" userId="8f7abc0b5ee00ae8" providerId="LiveId" clId="{57E2C5EA-9731-4482-BD79-DECFFAD5E320}" dt="2026-01-23T02:08:28.588" v="11"/>
        <pc:sldMkLst>
          <pc:docMk/>
          <pc:sldMk cId="0" sldId="259"/>
        </pc:sldMkLst>
        <pc:spChg chg="add">
          <ac:chgData name="Роман Крамар" userId="8f7abc0b5ee00ae8" providerId="LiveId" clId="{57E2C5EA-9731-4482-BD79-DECFFAD5E320}" dt="2026-01-23T02:08:28.588" v="11"/>
          <ac:spMkLst>
            <pc:docMk/>
            <pc:sldMk cId="0" sldId="259"/>
            <ac:spMk id="13" creationId="{F63465B1-2505-4C7B-B27A-EBDFCDD342E5}"/>
          </ac:spMkLst>
        </pc:spChg>
      </pc:sldChg>
      <pc:sldChg chg="addSp">
        <pc:chgData name="Роман Крамар" userId="8f7abc0b5ee00ae8" providerId="LiveId" clId="{57E2C5EA-9731-4482-BD79-DECFFAD5E320}" dt="2026-01-23T02:08:31.409" v="12"/>
        <pc:sldMkLst>
          <pc:docMk/>
          <pc:sldMk cId="0" sldId="260"/>
        </pc:sldMkLst>
        <pc:spChg chg="add">
          <ac:chgData name="Роман Крамар" userId="8f7abc0b5ee00ae8" providerId="LiveId" clId="{57E2C5EA-9731-4482-BD79-DECFFAD5E320}" dt="2026-01-23T02:08:31.409" v="12"/>
          <ac:spMkLst>
            <pc:docMk/>
            <pc:sldMk cId="0" sldId="260"/>
            <ac:spMk id="23" creationId="{38C4695E-7B2C-46E9-9723-490EB6E92909}"/>
          </ac:spMkLst>
        </pc:spChg>
      </pc:sldChg>
      <pc:sldChg chg="addSp">
        <pc:chgData name="Роман Крамар" userId="8f7abc0b5ee00ae8" providerId="LiveId" clId="{57E2C5EA-9731-4482-BD79-DECFFAD5E320}" dt="2026-01-23T02:08:35.301" v="13"/>
        <pc:sldMkLst>
          <pc:docMk/>
          <pc:sldMk cId="0" sldId="261"/>
        </pc:sldMkLst>
        <pc:spChg chg="add">
          <ac:chgData name="Роман Крамар" userId="8f7abc0b5ee00ae8" providerId="LiveId" clId="{57E2C5EA-9731-4482-BD79-DECFFAD5E320}" dt="2026-01-23T02:08:35.301" v="13"/>
          <ac:spMkLst>
            <pc:docMk/>
            <pc:sldMk cId="0" sldId="261"/>
            <ac:spMk id="8" creationId="{0E7AEF3A-1136-466F-9A02-DB7B85312DB4}"/>
          </ac:spMkLst>
        </pc:spChg>
      </pc:sldChg>
      <pc:sldChg chg="addSp">
        <pc:chgData name="Роман Крамар" userId="8f7abc0b5ee00ae8" providerId="LiveId" clId="{57E2C5EA-9731-4482-BD79-DECFFAD5E320}" dt="2026-01-23T02:08:39.478" v="14"/>
        <pc:sldMkLst>
          <pc:docMk/>
          <pc:sldMk cId="0" sldId="262"/>
        </pc:sldMkLst>
        <pc:spChg chg="add">
          <ac:chgData name="Роман Крамар" userId="8f7abc0b5ee00ae8" providerId="LiveId" clId="{57E2C5EA-9731-4482-BD79-DECFFAD5E320}" dt="2026-01-23T02:08:39.478" v="14"/>
          <ac:spMkLst>
            <pc:docMk/>
            <pc:sldMk cId="0" sldId="262"/>
            <ac:spMk id="20" creationId="{5CD1DD4C-3A98-4DBE-9475-23B06AECCC4E}"/>
          </ac:spMkLst>
        </pc:spChg>
      </pc:sldChg>
      <pc:sldChg chg="addSp">
        <pc:chgData name="Роман Крамар" userId="8f7abc0b5ee00ae8" providerId="LiveId" clId="{57E2C5EA-9731-4482-BD79-DECFFAD5E320}" dt="2026-01-23T02:08:44.848" v="15"/>
        <pc:sldMkLst>
          <pc:docMk/>
          <pc:sldMk cId="0" sldId="263"/>
        </pc:sldMkLst>
        <pc:spChg chg="add">
          <ac:chgData name="Роман Крамар" userId="8f7abc0b5ee00ae8" providerId="LiveId" clId="{57E2C5EA-9731-4482-BD79-DECFFAD5E320}" dt="2026-01-23T02:08:44.848" v="15"/>
          <ac:spMkLst>
            <pc:docMk/>
            <pc:sldMk cId="0" sldId="263"/>
            <ac:spMk id="15" creationId="{56501CE0-DDF6-4347-9052-A8B13FE70B1F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861334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svg"/><Relationship Id="rId5" Type="http://schemas.openxmlformats.org/officeDocument/2006/relationships/image" Target="../media/image5.svg"/><Relationship Id="rId4" Type="http://schemas.openxmlformats.org/officeDocument/2006/relationships/image" Target="../media/image4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2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svg"/><Relationship Id="rId5" Type="http://schemas.openxmlformats.org/officeDocument/2006/relationships/image" Target="../media/image10.svg"/><Relationship Id="rId4" Type="http://schemas.openxmlformats.org/officeDocument/2006/relationships/image" Target="../media/image9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198" y="3062883"/>
            <a:ext cx="7416403" cy="21038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Майбутнє ШІ у 2026: що чекає на нас після проривів 2025 року?</a:t>
            </a:r>
            <a:endParaRPr lang="en-US" sz="4400" dirty="0"/>
          </a:p>
        </p:txBody>
      </p:sp>
      <p:sp>
        <p:nvSpPr>
          <p:cNvPr id="4" name="Прямокутник 3">
            <a:extLst>
              <a:ext uri="{FF2B5EF4-FFF2-40B4-BE49-F238E27FC236}">
                <a16:creationId xmlns:a16="http://schemas.microsoft.com/office/drawing/2014/main" id="{288302DA-EFD9-4028-99DB-3A2869469223}"/>
              </a:ext>
            </a:extLst>
          </p:cNvPr>
          <p:cNvSpPr/>
          <p:nvPr/>
        </p:nvSpPr>
        <p:spPr>
          <a:xfrm>
            <a:off x="12887661" y="7745506"/>
            <a:ext cx="1624405" cy="3872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824032"/>
            <a:ext cx="12902803" cy="14025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Прориви 2025 року: переломний момент дл</a:t>
            </a:r>
            <a:r>
              <a:rPr lang="uk-UA" sz="44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я</a:t>
            </a:r>
            <a:r>
              <a:rPr lang="en-US" sz="44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 ШІ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863798" y="3090386"/>
            <a:ext cx="4136350" cy="4315182"/>
          </a:xfrm>
          <a:prstGeom prst="roundRect">
            <a:avLst>
              <a:gd name="adj" fmla="val 3537"/>
            </a:avLst>
          </a:prstGeom>
          <a:solidFill>
            <a:srgbClr val="FFFFFF"/>
          </a:solidFill>
          <a:ln/>
        </p:spPr>
      </p:sp>
      <p:sp>
        <p:nvSpPr>
          <p:cNvPr id="4" name="Shape 2"/>
          <p:cNvSpPr/>
          <p:nvPr/>
        </p:nvSpPr>
        <p:spPr>
          <a:xfrm>
            <a:off x="863798" y="3059906"/>
            <a:ext cx="4136350" cy="121920"/>
          </a:xfrm>
          <a:prstGeom prst="roundRect">
            <a:avLst>
              <a:gd name="adj" fmla="val 30368"/>
            </a:avLst>
          </a:prstGeom>
          <a:solidFill>
            <a:srgbClr val="2D2E34"/>
          </a:solidFill>
          <a:ln/>
        </p:spPr>
      </p:sp>
      <p:sp>
        <p:nvSpPr>
          <p:cNvPr id="5" name="Shape 3"/>
          <p:cNvSpPr/>
          <p:nvPr/>
        </p:nvSpPr>
        <p:spPr>
          <a:xfrm>
            <a:off x="2561689" y="2720221"/>
            <a:ext cx="740450" cy="740450"/>
          </a:xfrm>
          <a:prstGeom prst="roundRect">
            <a:avLst>
              <a:gd name="adj" fmla="val 123492"/>
            </a:avLst>
          </a:prstGeom>
          <a:solidFill>
            <a:srgbClr val="2D2E34"/>
          </a:solidFill>
          <a:ln/>
        </p:spPr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83860" y="2942392"/>
            <a:ext cx="296108" cy="296108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141095" y="3707368"/>
            <a:ext cx="3581757" cy="10519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Новий рівень кодування та агентних систем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1141095" y="4907280"/>
            <a:ext cx="3581757" cy="18508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Завдяки впровадженню Gemini 3.0 Pro та Claude Opus 4.5 якість кодування та роботи агентних систем зросла, що відзначає СТО Liven by SKELAR, Микола Коваль.</a:t>
            </a:r>
            <a:endParaRPr lang="en-US" sz="1900" dirty="0"/>
          </a:p>
        </p:txBody>
      </p:sp>
      <p:sp>
        <p:nvSpPr>
          <p:cNvPr id="9" name="Shape 6"/>
          <p:cNvSpPr/>
          <p:nvPr/>
        </p:nvSpPr>
        <p:spPr>
          <a:xfrm>
            <a:off x="5246965" y="3090386"/>
            <a:ext cx="4136350" cy="4315182"/>
          </a:xfrm>
          <a:prstGeom prst="roundRect">
            <a:avLst>
              <a:gd name="adj" fmla="val 3537"/>
            </a:avLst>
          </a:prstGeom>
          <a:solidFill>
            <a:srgbClr val="FFFFFF"/>
          </a:solidFill>
          <a:ln/>
        </p:spPr>
      </p:sp>
      <p:sp>
        <p:nvSpPr>
          <p:cNvPr id="10" name="Shape 7"/>
          <p:cNvSpPr/>
          <p:nvPr/>
        </p:nvSpPr>
        <p:spPr>
          <a:xfrm>
            <a:off x="5246965" y="3059906"/>
            <a:ext cx="4136350" cy="121920"/>
          </a:xfrm>
          <a:prstGeom prst="roundRect">
            <a:avLst>
              <a:gd name="adj" fmla="val 30368"/>
            </a:avLst>
          </a:prstGeom>
          <a:solidFill>
            <a:srgbClr val="2D2E34"/>
          </a:solidFill>
          <a:ln/>
        </p:spPr>
      </p:sp>
      <p:sp>
        <p:nvSpPr>
          <p:cNvPr id="11" name="Shape 8"/>
          <p:cNvSpPr/>
          <p:nvPr/>
        </p:nvSpPr>
        <p:spPr>
          <a:xfrm>
            <a:off x="6944856" y="2720221"/>
            <a:ext cx="740450" cy="740450"/>
          </a:xfrm>
          <a:prstGeom prst="roundRect">
            <a:avLst>
              <a:gd name="adj" fmla="val 123492"/>
            </a:avLst>
          </a:prstGeom>
          <a:solidFill>
            <a:srgbClr val="2D2E34"/>
          </a:solidFill>
          <a:ln/>
        </p:spPr>
      </p:sp>
      <p:pic>
        <p:nvPicPr>
          <p:cNvPr id="12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67027" y="2942392"/>
            <a:ext cx="296108" cy="296108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5524262" y="3707368"/>
            <a:ext cx="3581757" cy="10519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Реальність автономних транспортних засобів</a:t>
            </a:r>
            <a:endParaRPr lang="en-US" sz="2200" dirty="0"/>
          </a:p>
        </p:txBody>
      </p:sp>
      <p:sp>
        <p:nvSpPr>
          <p:cNvPr id="14" name="Text 10"/>
          <p:cNvSpPr/>
          <p:nvPr/>
        </p:nvSpPr>
        <p:spPr>
          <a:xfrm>
            <a:off x="5524262" y="4907280"/>
            <a:ext cx="3581757" cy="22209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Прориви у сенсорах LIDAR та RADAR зробили транспортні засоби четвертого рівня автономності повсякденною реальністю, як зазначає СТО Uklon, Олександр Чумак.</a:t>
            </a:r>
            <a:endParaRPr lang="en-US" sz="1900" dirty="0"/>
          </a:p>
        </p:txBody>
      </p:sp>
      <p:sp>
        <p:nvSpPr>
          <p:cNvPr id="15" name="Shape 11"/>
          <p:cNvSpPr/>
          <p:nvPr/>
        </p:nvSpPr>
        <p:spPr>
          <a:xfrm>
            <a:off x="9630132" y="3090386"/>
            <a:ext cx="4136350" cy="4315182"/>
          </a:xfrm>
          <a:prstGeom prst="roundRect">
            <a:avLst>
              <a:gd name="adj" fmla="val 3537"/>
            </a:avLst>
          </a:prstGeom>
          <a:solidFill>
            <a:srgbClr val="FFFFFF"/>
          </a:solidFill>
          <a:ln/>
        </p:spPr>
      </p:sp>
      <p:sp>
        <p:nvSpPr>
          <p:cNvPr id="16" name="Shape 12"/>
          <p:cNvSpPr/>
          <p:nvPr/>
        </p:nvSpPr>
        <p:spPr>
          <a:xfrm>
            <a:off x="9630132" y="3059906"/>
            <a:ext cx="4136350" cy="121920"/>
          </a:xfrm>
          <a:prstGeom prst="roundRect">
            <a:avLst>
              <a:gd name="adj" fmla="val 30368"/>
            </a:avLst>
          </a:prstGeom>
          <a:solidFill>
            <a:srgbClr val="2D2E34"/>
          </a:solidFill>
          <a:ln/>
        </p:spPr>
      </p:sp>
      <p:sp>
        <p:nvSpPr>
          <p:cNvPr id="17" name="Shape 13"/>
          <p:cNvSpPr/>
          <p:nvPr/>
        </p:nvSpPr>
        <p:spPr>
          <a:xfrm>
            <a:off x="11328023" y="2720221"/>
            <a:ext cx="740450" cy="740450"/>
          </a:xfrm>
          <a:prstGeom prst="roundRect">
            <a:avLst>
              <a:gd name="adj" fmla="val 123492"/>
            </a:avLst>
          </a:prstGeom>
          <a:solidFill>
            <a:srgbClr val="2D2E34"/>
          </a:solidFill>
          <a:ln/>
        </p:spPr>
      </p:sp>
      <p:pic>
        <p:nvPicPr>
          <p:cNvPr id="18" name="Image 2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550194" y="2942392"/>
            <a:ext cx="296108" cy="296108"/>
          </a:xfrm>
          <a:prstGeom prst="rect">
            <a:avLst/>
          </a:prstGeom>
        </p:spPr>
      </p:pic>
      <p:sp>
        <p:nvSpPr>
          <p:cNvPr id="19" name="Text 14"/>
          <p:cNvSpPr/>
          <p:nvPr/>
        </p:nvSpPr>
        <p:spPr>
          <a:xfrm>
            <a:off x="9907429" y="3707368"/>
            <a:ext cx="3581757" cy="7012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Розчарування та виклики</a:t>
            </a:r>
            <a:endParaRPr lang="en-US" sz="2200" dirty="0"/>
          </a:p>
        </p:txBody>
      </p:sp>
      <p:sp>
        <p:nvSpPr>
          <p:cNvPr id="20" name="Text 15"/>
          <p:cNvSpPr/>
          <p:nvPr/>
        </p:nvSpPr>
        <p:spPr>
          <a:xfrm>
            <a:off x="9907429" y="4556641"/>
            <a:ext cx="3581757" cy="18508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На жаль, 2025 рік також приніс падіння стабільності глобальних хмарних сервісів (AWS, Azure, Cloudflare) та недопрацьований Google Agent Space.</a:t>
            </a:r>
            <a:endParaRPr lang="en-US" sz="1900" dirty="0"/>
          </a:p>
        </p:txBody>
      </p:sp>
      <p:sp>
        <p:nvSpPr>
          <p:cNvPr id="22" name="Прямокутник 21">
            <a:extLst>
              <a:ext uri="{FF2B5EF4-FFF2-40B4-BE49-F238E27FC236}">
                <a16:creationId xmlns:a16="http://schemas.microsoft.com/office/drawing/2014/main" id="{33F934DA-BB6B-44D9-9439-FBCE38E48C48}"/>
              </a:ext>
            </a:extLst>
          </p:cNvPr>
          <p:cNvSpPr/>
          <p:nvPr/>
        </p:nvSpPr>
        <p:spPr>
          <a:xfrm>
            <a:off x="12887661" y="7745506"/>
            <a:ext cx="1624405" cy="3872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931902"/>
            <a:ext cx="10288786" cy="4907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50"/>
              </a:lnSpc>
              <a:buNone/>
            </a:pPr>
            <a:r>
              <a:rPr lang="en-US" sz="305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7 ключових трендів ШІ у 2026 році (за Microsoft)</a:t>
            </a:r>
            <a:endParaRPr lang="en-US" sz="3050" dirty="0"/>
          </a:p>
        </p:txBody>
      </p:sp>
      <p:sp>
        <p:nvSpPr>
          <p:cNvPr id="3" name="Shape 1"/>
          <p:cNvSpPr/>
          <p:nvPr/>
        </p:nvSpPr>
        <p:spPr>
          <a:xfrm>
            <a:off x="863798" y="1664494"/>
            <a:ext cx="388739" cy="388739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4" name="Text 2"/>
          <p:cNvSpPr/>
          <p:nvPr/>
        </p:nvSpPr>
        <p:spPr>
          <a:xfrm>
            <a:off x="940356" y="1711583"/>
            <a:ext cx="235506" cy="294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85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1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1373386" y="1723787"/>
            <a:ext cx="4189571" cy="2453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ШІ-агенти як повноцінні члени команд</a:t>
            </a:r>
            <a:endParaRPr lang="en-US" sz="1500" dirty="0"/>
          </a:p>
        </p:txBody>
      </p:sp>
      <p:sp>
        <p:nvSpPr>
          <p:cNvPr id="6" name="Text 4"/>
          <p:cNvSpPr/>
          <p:nvPr/>
        </p:nvSpPr>
        <p:spPr>
          <a:xfrm>
            <a:off x="1373386" y="2041684"/>
            <a:ext cx="12393216" cy="2202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Вони виконуватимуть аналітику, генерацію контенту та персоналізацію, ставши невід'ємною частиною робочих процесів.</a:t>
            </a:r>
            <a:endParaRPr lang="en-US" sz="1350" dirty="0"/>
          </a:p>
        </p:txBody>
      </p:sp>
      <p:sp>
        <p:nvSpPr>
          <p:cNvPr id="7" name="Shape 5"/>
          <p:cNvSpPr/>
          <p:nvPr/>
        </p:nvSpPr>
        <p:spPr>
          <a:xfrm>
            <a:off x="863798" y="2503765"/>
            <a:ext cx="388739" cy="388739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8" name="Text 6"/>
          <p:cNvSpPr/>
          <p:nvPr/>
        </p:nvSpPr>
        <p:spPr>
          <a:xfrm>
            <a:off x="940356" y="2550855"/>
            <a:ext cx="235506" cy="294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85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2</a:t>
            </a:r>
            <a:endParaRPr lang="en-US" sz="1850" dirty="0"/>
          </a:p>
        </p:txBody>
      </p:sp>
      <p:sp>
        <p:nvSpPr>
          <p:cNvPr id="9" name="Text 7"/>
          <p:cNvSpPr/>
          <p:nvPr/>
        </p:nvSpPr>
        <p:spPr>
          <a:xfrm>
            <a:off x="1373386" y="2563058"/>
            <a:ext cx="4701302" cy="2453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Посилення безпеки та довіри до ШІ-агентів</a:t>
            </a:r>
            <a:endParaRPr lang="en-US" sz="1500" dirty="0"/>
          </a:p>
        </p:txBody>
      </p:sp>
      <p:sp>
        <p:nvSpPr>
          <p:cNvPr id="10" name="Text 8"/>
          <p:cNvSpPr/>
          <p:nvPr/>
        </p:nvSpPr>
        <p:spPr>
          <a:xfrm>
            <a:off x="1373386" y="2880955"/>
            <a:ext cx="12393216" cy="2202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Кожен агент отримає покращений захист і контроль, забезпечуючи надійність і конфіденційність.</a:t>
            </a:r>
            <a:endParaRPr lang="en-US" sz="1350" dirty="0"/>
          </a:p>
        </p:txBody>
      </p:sp>
      <p:sp>
        <p:nvSpPr>
          <p:cNvPr id="11" name="Shape 9"/>
          <p:cNvSpPr/>
          <p:nvPr/>
        </p:nvSpPr>
        <p:spPr>
          <a:xfrm>
            <a:off x="863798" y="3343037"/>
            <a:ext cx="388739" cy="388739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12" name="Text 10"/>
          <p:cNvSpPr/>
          <p:nvPr/>
        </p:nvSpPr>
        <p:spPr>
          <a:xfrm>
            <a:off x="940356" y="3390126"/>
            <a:ext cx="235506" cy="294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85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3</a:t>
            </a:r>
            <a:endParaRPr lang="en-US" sz="1850" dirty="0"/>
          </a:p>
        </p:txBody>
      </p:sp>
      <p:sp>
        <p:nvSpPr>
          <p:cNvPr id="13" name="Text 11"/>
          <p:cNvSpPr/>
          <p:nvPr/>
        </p:nvSpPr>
        <p:spPr>
          <a:xfrm>
            <a:off x="1373386" y="3402330"/>
            <a:ext cx="4728805" cy="2453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ШІ переходить від інструменту до партнера</a:t>
            </a:r>
            <a:endParaRPr lang="en-US" sz="1500" dirty="0"/>
          </a:p>
        </p:txBody>
      </p:sp>
      <p:sp>
        <p:nvSpPr>
          <p:cNvPr id="14" name="Text 12"/>
          <p:cNvSpPr/>
          <p:nvPr/>
        </p:nvSpPr>
        <p:spPr>
          <a:xfrm>
            <a:off x="1373386" y="3720227"/>
            <a:ext cx="12393216" cy="2202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Штучний інтелект стане повноцінним партнером у роботі та творчості, розширюючи можливості людини.</a:t>
            </a:r>
            <a:endParaRPr lang="en-US" sz="1350" dirty="0"/>
          </a:p>
        </p:txBody>
      </p:sp>
      <p:sp>
        <p:nvSpPr>
          <p:cNvPr id="15" name="Shape 13"/>
          <p:cNvSpPr/>
          <p:nvPr/>
        </p:nvSpPr>
        <p:spPr>
          <a:xfrm>
            <a:off x="863798" y="4182308"/>
            <a:ext cx="388739" cy="388739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16" name="Text 14"/>
          <p:cNvSpPr/>
          <p:nvPr/>
        </p:nvSpPr>
        <p:spPr>
          <a:xfrm>
            <a:off x="940356" y="4229398"/>
            <a:ext cx="235506" cy="294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85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4</a:t>
            </a:r>
            <a:endParaRPr lang="en-US" sz="1850" dirty="0"/>
          </a:p>
        </p:txBody>
      </p:sp>
      <p:sp>
        <p:nvSpPr>
          <p:cNvPr id="17" name="Text 15"/>
          <p:cNvSpPr/>
          <p:nvPr/>
        </p:nvSpPr>
        <p:spPr>
          <a:xfrm>
            <a:off x="1373386" y="4241602"/>
            <a:ext cx="4891445" cy="2453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Зростання ролі генеративного відеоконтенту</a:t>
            </a:r>
            <a:endParaRPr lang="en-US" sz="1500" dirty="0"/>
          </a:p>
        </p:txBody>
      </p:sp>
      <p:sp>
        <p:nvSpPr>
          <p:cNvPr id="18" name="Text 16"/>
          <p:cNvSpPr/>
          <p:nvPr/>
        </p:nvSpPr>
        <p:spPr>
          <a:xfrm>
            <a:off x="1373386" y="4559498"/>
            <a:ext cx="12393216" cy="2202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На нас чекає справжня революція у кіно, рекламі та медіа завдяки можливостям ШІ генерувати відео.</a:t>
            </a:r>
            <a:endParaRPr lang="en-US" sz="1350" dirty="0"/>
          </a:p>
        </p:txBody>
      </p:sp>
      <p:sp>
        <p:nvSpPr>
          <p:cNvPr id="19" name="Shape 17"/>
          <p:cNvSpPr/>
          <p:nvPr/>
        </p:nvSpPr>
        <p:spPr>
          <a:xfrm>
            <a:off x="863798" y="5021580"/>
            <a:ext cx="388739" cy="388739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20" name="Text 18"/>
          <p:cNvSpPr/>
          <p:nvPr/>
        </p:nvSpPr>
        <p:spPr>
          <a:xfrm>
            <a:off x="940356" y="5068669"/>
            <a:ext cx="235506" cy="294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85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5</a:t>
            </a:r>
            <a:endParaRPr lang="en-US" sz="1850" dirty="0"/>
          </a:p>
        </p:txBody>
      </p:sp>
      <p:sp>
        <p:nvSpPr>
          <p:cNvPr id="21" name="Text 19"/>
          <p:cNvSpPr/>
          <p:nvPr/>
        </p:nvSpPr>
        <p:spPr>
          <a:xfrm>
            <a:off x="1373386" y="5080873"/>
            <a:ext cx="5367695" cy="2453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Пошук автентичності серед масового AI-контенту</a:t>
            </a:r>
            <a:endParaRPr lang="en-US" sz="1500" dirty="0"/>
          </a:p>
        </p:txBody>
      </p:sp>
      <p:sp>
        <p:nvSpPr>
          <p:cNvPr id="22" name="Text 20"/>
          <p:cNvSpPr/>
          <p:nvPr/>
        </p:nvSpPr>
        <p:spPr>
          <a:xfrm>
            <a:off x="1373386" y="5398770"/>
            <a:ext cx="12393216" cy="2202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У світі, де контент створюється ШІ, цінність людської унікальності та оригінальності зростатиме.</a:t>
            </a:r>
            <a:endParaRPr lang="en-US" sz="1350" dirty="0"/>
          </a:p>
        </p:txBody>
      </p:sp>
      <p:sp>
        <p:nvSpPr>
          <p:cNvPr id="23" name="Shape 21"/>
          <p:cNvSpPr/>
          <p:nvPr/>
        </p:nvSpPr>
        <p:spPr>
          <a:xfrm>
            <a:off x="863798" y="5860852"/>
            <a:ext cx="388739" cy="388739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24" name="Text 22"/>
          <p:cNvSpPr/>
          <p:nvPr/>
        </p:nvSpPr>
        <p:spPr>
          <a:xfrm>
            <a:off x="940356" y="5907941"/>
            <a:ext cx="235506" cy="294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85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6</a:t>
            </a:r>
            <a:endParaRPr lang="en-US" sz="1850" dirty="0"/>
          </a:p>
        </p:txBody>
      </p:sp>
      <p:sp>
        <p:nvSpPr>
          <p:cNvPr id="25" name="Text 23"/>
          <p:cNvSpPr/>
          <p:nvPr/>
        </p:nvSpPr>
        <p:spPr>
          <a:xfrm>
            <a:off x="1373386" y="5920145"/>
            <a:ext cx="3236595" cy="2453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Інтеграція ШІ у ключові галузі</a:t>
            </a:r>
            <a:endParaRPr lang="en-US" sz="1500" dirty="0"/>
          </a:p>
        </p:txBody>
      </p:sp>
      <p:sp>
        <p:nvSpPr>
          <p:cNvPr id="26" name="Text 24"/>
          <p:cNvSpPr/>
          <p:nvPr/>
        </p:nvSpPr>
        <p:spPr>
          <a:xfrm>
            <a:off x="1373386" y="6238042"/>
            <a:ext cx="12393216" cy="2202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ШІ прискорить наукові прориви у медицині, науці та енергетиці, відкриваючи нові горизонти.</a:t>
            </a:r>
            <a:endParaRPr lang="en-US" sz="1350" dirty="0"/>
          </a:p>
        </p:txBody>
      </p:sp>
      <p:sp>
        <p:nvSpPr>
          <p:cNvPr id="27" name="Shape 25"/>
          <p:cNvSpPr/>
          <p:nvPr/>
        </p:nvSpPr>
        <p:spPr>
          <a:xfrm>
            <a:off x="863798" y="6700123"/>
            <a:ext cx="388739" cy="388739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28" name="Text 26"/>
          <p:cNvSpPr/>
          <p:nvPr/>
        </p:nvSpPr>
        <p:spPr>
          <a:xfrm>
            <a:off x="940356" y="6747212"/>
            <a:ext cx="235506" cy="294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85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7</a:t>
            </a:r>
            <a:endParaRPr lang="en-US" sz="1850" dirty="0"/>
          </a:p>
        </p:txBody>
      </p:sp>
      <p:sp>
        <p:nvSpPr>
          <p:cNvPr id="29" name="Text 27"/>
          <p:cNvSpPr/>
          <p:nvPr/>
        </p:nvSpPr>
        <p:spPr>
          <a:xfrm>
            <a:off x="1373386" y="6759416"/>
            <a:ext cx="5332333" cy="2453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ШІ як невидимий супутник повсякденного життя</a:t>
            </a:r>
            <a:endParaRPr lang="en-US" sz="1500" dirty="0"/>
          </a:p>
        </p:txBody>
      </p:sp>
      <p:sp>
        <p:nvSpPr>
          <p:cNvPr id="30" name="Text 28"/>
          <p:cNvSpPr/>
          <p:nvPr/>
        </p:nvSpPr>
        <p:spPr>
          <a:xfrm>
            <a:off x="1373386" y="7077313"/>
            <a:ext cx="12393216" cy="2202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Штучний інтелект глибоко інтегрується у всі сервіси, стаючи непомітним, але незамінним помічником.</a:t>
            </a:r>
            <a:endParaRPr lang="en-US" sz="1350" dirty="0"/>
          </a:p>
        </p:txBody>
      </p:sp>
      <p:sp>
        <p:nvSpPr>
          <p:cNvPr id="31" name="Прямокутник 30">
            <a:extLst>
              <a:ext uri="{FF2B5EF4-FFF2-40B4-BE49-F238E27FC236}">
                <a16:creationId xmlns:a16="http://schemas.microsoft.com/office/drawing/2014/main" id="{0DF0195C-68ED-4CF0-98B1-84A471E3687E}"/>
              </a:ext>
            </a:extLst>
          </p:cNvPr>
          <p:cNvSpPr/>
          <p:nvPr/>
        </p:nvSpPr>
        <p:spPr>
          <a:xfrm>
            <a:off x="12887661" y="7745506"/>
            <a:ext cx="1624405" cy="3872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843082"/>
            <a:ext cx="11291173" cy="560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Ринок праці 2026: ШІ як другий пілот і виклик</a:t>
            </a:r>
            <a:endParaRPr lang="en-US" sz="35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798" y="1818561"/>
            <a:ext cx="4968359" cy="279463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63798" y="4790837"/>
            <a:ext cx="3784283" cy="2805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ШІ автоматизує, але й створює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863798" y="5229225"/>
            <a:ext cx="6210538" cy="5331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55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ШІ автоматизує рутинні завдання, вивільняючи час для складніших процесів.</a:t>
            </a:r>
            <a:endParaRPr lang="en-US" sz="1550" dirty="0"/>
          </a:p>
        </p:txBody>
      </p:sp>
      <p:sp>
        <p:nvSpPr>
          <p:cNvPr id="6" name="Text 3"/>
          <p:cNvSpPr/>
          <p:nvPr/>
        </p:nvSpPr>
        <p:spPr>
          <a:xfrm>
            <a:off x="863798" y="5817632"/>
            <a:ext cx="6210538" cy="5331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55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Водночас з'являються нові професії: інженери з промптів, аудитори ШІ, етики та тренери моделей.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863798" y="6406039"/>
            <a:ext cx="6210538" cy="5331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55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В Україні зростає попит на інженерів, здатних створювати agent-based системи та автопілоти.</a:t>
            </a:r>
            <a:endParaRPr lang="en-US" sz="15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3683" y="1818561"/>
            <a:ext cx="4968359" cy="3186708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7563683" y="5182910"/>
            <a:ext cx="2669381" cy="2805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Виклики та адаптація</a:t>
            </a:r>
            <a:endParaRPr lang="en-US" sz="1750" dirty="0"/>
          </a:p>
        </p:txBody>
      </p:sp>
      <p:sp>
        <p:nvSpPr>
          <p:cNvPr id="10" name="Text 6"/>
          <p:cNvSpPr/>
          <p:nvPr/>
        </p:nvSpPr>
        <p:spPr>
          <a:xfrm>
            <a:off x="7563683" y="5621298"/>
            <a:ext cx="6210538" cy="5331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55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ШІ може замінити частину аналітиків та рутинних спеціалістів, що вимагає перекваліфікації.</a:t>
            </a:r>
            <a:endParaRPr lang="en-US" sz="1550" dirty="0"/>
          </a:p>
        </p:txBody>
      </p:sp>
      <p:sp>
        <p:nvSpPr>
          <p:cNvPr id="11" name="Text 7"/>
          <p:cNvSpPr/>
          <p:nvPr/>
        </p:nvSpPr>
        <p:spPr>
          <a:xfrm>
            <a:off x="7563683" y="6209705"/>
            <a:ext cx="6210538" cy="5331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55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Важливо зберігати людську креативність, критичне мислення та унікальність, які ШІ не може відтворити.</a:t>
            </a:r>
            <a:endParaRPr lang="en-US" sz="1550" dirty="0"/>
          </a:p>
        </p:txBody>
      </p:sp>
      <p:sp>
        <p:nvSpPr>
          <p:cNvPr id="12" name="Text 8"/>
          <p:cNvSpPr/>
          <p:nvPr/>
        </p:nvSpPr>
        <p:spPr>
          <a:xfrm>
            <a:off x="7563683" y="6798112"/>
            <a:ext cx="6210538" cy="5331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55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Постійна адаптація та навчання стануть ключовими для успіху на ринку праці.</a:t>
            </a:r>
            <a:endParaRPr lang="en-US" sz="1550" dirty="0"/>
          </a:p>
        </p:txBody>
      </p:sp>
      <p:sp>
        <p:nvSpPr>
          <p:cNvPr id="13" name="Прямокутник 12">
            <a:extLst>
              <a:ext uri="{FF2B5EF4-FFF2-40B4-BE49-F238E27FC236}">
                <a16:creationId xmlns:a16="http://schemas.microsoft.com/office/drawing/2014/main" id="{F63465B1-2505-4C7B-B27A-EBDFCDD342E5}"/>
              </a:ext>
            </a:extLst>
          </p:cNvPr>
          <p:cNvSpPr/>
          <p:nvPr/>
        </p:nvSpPr>
        <p:spPr>
          <a:xfrm>
            <a:off x="12887661" y="7745506"/>
            <a:ext cx="1624405" cy="3872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804863"/>
            <a:ext cx="12902803" cy="12620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95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Технологічні інновації: великі мовні моделі та мультимодальність</a:t>
            </a:r>
            <a:endParaRPr lang="en-US" sz="3950" dirty="0"/>
          </a:p>
        </p:txBody>
      </p:sp>
      <p:sp>
        <p:nvSpPr>
          <p:cNvPr id="3" name="Shape 1"/>
          <p:cNvSpPr/>
          <p:nvPr/>
        </p:nvSpPr>
        <p:spPr>
          <a:xfrm>
            <a:off x="863798" y="2466737"/>
            <a:ext cx="6351389" cy="2378988"/>
          </a:xfrm>
          <a:prstGeom prst="roundRect">
            <a:avLst>
              <a:gd name="adj" fmla="val 1401"/>
            </a:avLst>
          </a:prstGeom>
          <a:solidFill>
            <a:srgbClr val="F2EEEE"/>
          </a:solidFill>
          <a:ln/>
        </p:spPr>
      </p:sp>
      <p:sp>
        <p:nvSpPr>
          <p:cNvPr id="4" name="Shape 2"/>
          <p:cNvSpPr/>
          <p:nvPr/>
        </p:nvSpPr>
        <p:spPr>
          <a:xfrm>
            <a:off x="1085850" y="2688788"/>
            <a:ext cx="666393" cy="666393"/>
          </a:xfrm>
          <a:prstGeom prst="roundRect">
            <a:avLst>
              <a:gd name="adj" fmla="val 13720261"/>
            </a:avLst>
          </a:prstGeom>
          <a:solidFill>
            <a:srgbClr val="2D2E34"/>
          </a:solidFill>
          <a:ln/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69087" y="2872026"/>
            <a:ext cx="299799" cy="299799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85850" y="3555087"/>
            <a:ext cx="5048250" cy="315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Значне покращення продуктивності</a:t>
            </a:r>
            <a:endParaRPr lang="en-US" sz="1950" dirty="0"/>
          </a:p>
        </p:txBody>
      </p:sp>
      <p:sp>
        <p:nvSpPr>
          <p:cNvPr id="7" name="Text 4"/>
          <p:cNvSpPr/>
          <p:nvPr/>
        </p:nvSpPr>
        <p:spPr>
          <a:xfrm>
            <a:off x="1085850" y="3990499"/>
            <a:ext cx="5907286" cy="6331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7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GPT-5 демонструє на 45% менше помилок, а GPT-4.1 кодує на 21% ефективніше за попередні версії.</a:t>
            </a:r>
            <a:endParaRPr lang="en-US" sz="1700" dirty="0"/>
          </a:p>
        </p:txBody>
      </p:sp>
      <p:sp>
        <p:nvSpPr>
          <p:cNvPr id="8" name="Shape 5"/>
          <p:cNvSpPr/>
          <p:nvPr/>
        </p:nvSpPr>
        <p:spPr>
          <a:xfrm>
            <a:off x="7415093" y="2466737"/>
            <a:ext cx="6351508" cy="2378988"/>
          </a:xfrm>
          <a:prstGeom prst="roundRect">
            <a:avLst>
              <a:gd name="adj" fmla="val 1401"/>
            </a:avLst>
          </a:prstGeom>
          <a:solidFill>
            <a:srgbClr val="F2EEEE"/>
          </a:solidFill>
          <a:ln/>
        </p:spPr>
      </p:sp>
      <p:sp>
        <p:nvSpPr>
          <p:cNvPr id="9" name="Shape 6"/>
          <p:cNvSpPr/>
          <p:nvPr/>
        </p:nvSpPr>
        <p:spPr>
          <a:xfrm>
            <a:off x="7637145" y="2688788"/>
            <a:ext cx="666393" cy="666393"/>
          </a:xfrm>
          <a:prstGeom prst="roundRect">
            <a:avLst>
              <a:gd name="adj" fmla="val 13720261"/>
            </a:avLst>
          </a:prstGeom>
          <a:solidFill>
            <a:srgbClr val="2D2E34"/>
          </a:solidFill>
          <a:ln/>
        </p:spPr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20382" y="2872026"/>
            <a:ext cx="299799" cy="299799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7637145" y="3555087"/>
            <a:ext cx="4433649" cy="315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Галузева спеціалізація моделей</a:t>
            </a:r>
            <a:endParaRPr lang="en-US" sz="1950" dirty="0"/>
          </a:p>
        </p:txBody>
      </p:sp>
      <p:sp>
        <p:nvSpPr>
          <p:cNvPr id="12" name="Text 8"/>
          <p:cNvSpPr/>
          <p:nvPr/>
        </p:nvSpPr>
        <p:spPr>
          <a:xfrm>
            <a:off x="7637145" y="3990499"/>
            <a:ext cx="5907405" cy="6331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7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Моделі ШІ стають вузькоспеціалізованими для медицини, юриспруденції та інженерії, підвищуючи їхню точність.</a:t>
            </a:r>
            <a:endParaRPr lang="en-US" sz="1700" dirty="0"/>
          </a:p>
        </p:txBody>
      </p:sp>
      <p:sp>
        <p:nvSpPr>
          <p:cNvPr id="13" name="Shape 9"/>
          <p:cNvSpPr/>
          <p:nvPr/>
        </p:nvSpPr>
        <p:spPr>
          <a:xfrm>
            <a:off x="863798" y="5045631"/>
            <a:ext cx="6351389" cy="2378988"/>
          </a:xfrm>
          <a:prstGeom prst="roundRect">
            <a:avLst>
              <a:gd name="adj" fmla="val 1401"/>
            </a:avLst>
          </a:prstGeom>
          <a:solidFill>
            <a:srgbClr val="F2EEEE"/>
          </a:solidFill>
          <a:ln/>
        </p:spPr>
      </p:sp>
      <p:sp>
        <p:nvSpPr>
          <p:cNvPr id="14" name="Shape 10"/>
          <p:cNvSpPr/>
          <p:nvPr/>
        </p:nvSpPr>
        <p:spPr>
          <a:xfrm>
            <a:off x="1085850" y="5267682"/>
            <a:ext cx="666393" cy="666393"/>
          </a:xfrm>
          <a:prstGeom prst="roundRect">
            <a:avLst>
              <a:gd name="adj" fmla="val 13720261"/>
            </a:avLst>
          </a:prstGeom>
          <a:solidFill>
            <a:srgbClr val="2D2E34"/>
          </a:solidFill>
          <a:ln/>
        </p:spPr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69087" y="5450919"/>
            <a:ext cx="299799" cy="299799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1085850" y="6133981"/>
            <a:ext cx="5810607" cy="315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Мультимодальні моделі нового покоління</a:t>
            </a:r>
            <a:endParaRPr lang="en-US" sz="1950" dirty="0"/>
          </a:p>
        </p:txBody>
      </p:sp>
      <p:sp>
        <p:nvSpPr>
          <p:cNvPr id="17" name="Text 12"/>
          <p:cNvSpPr/>
          <p:nvPr/>
        </p:nvSpPr>
        <p:spPr>
          <a:xfrm>
            <a:off x="1085850" y="6569393"/>
            <a:ext cx="5907286" cy="6331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7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Meta Llama 4 Scout/Maverick здатні одночасно обробляти текст, зображення та аудіо, що відкриває нові можливості.</a:t>
            </a:r>
            <a:endParaRPr lang="en-US" sz="1700" dirty="0"/>
          </a:p>
        </p:txBody>
      </p:sp>
      <p:sp>
        <p:nvSpPr>
          <p:cNvPr id="18" name="Shape 13"/>
          <p:cNvSpPr/>
          <p:nvPr/>
        </p:nvSpPr>
        <p:spPr>
          <a:xfrm>
            <a:off x="7415093" y="5045631"/>
            <a:ext cx="6351508" cy="2378988"/>
          </a:xfrm>
          <a:prstGeom prst="roundRect">
            <a:avLst>
              <a:gd name="adj" fmla="val 1401"/>
            </a:avLst>
          </a:prstGeom>
          <a:solidFill>
            <a:srgbClr val="F2EEEE"/>
          </a:solidFill>
          <a:ln/>
        </p:spPr>
      </p:sp>
      <p:sp>
        <p:nvSpPr>
          <p:cNvPr id="19" name="Shape 14"/>
          <p:cNvSpPr/>
          <p:nvPr/>
        </p:nvSpPr>
        <p:spPr>
          <a:xfrm>
            <a:off x="7637145" y="5267682"/>
            <a:ext cx="666393" cy="666393"/>
          </a:xfrm>
          <a:prstGeom prst="roundRect">
            <a:avLst>
              <a:gd name="adj" fmla="val 13720261"/>
            </a:avLst>
          </a:prstGeom>
          <a:solidFill>
            <a:srgbClr val="2D2E34"/>
          </a:solidFill>
          <a:ln/>
        </p:spPr>
      </p:sp>
      <p:pic>
        <p:nvPicPr>
          <p:cNvPr id="20" name="Image 3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820382" y="5450919"/>
            <a:ext cx="299799" cy="299799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7637145" y="6133981"/>
            <a:ext cx="4367213" cy="315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Розширення контекстних вікон</a:t>
            </a:r>
            <a:endParaRPr lang="en-US" sz="1950" dirty="0"/>
          </a:p>
        </p:txBody>
      </p:sp>
      <p:sp>
        <p:nvSpPr>
          <p:cNvPr id="22" name="Text 16"/>
          <p:cNvSpPr/>
          <p:nvPr/>
        </p:nvSpPr>
        <p:spPr>
          <a:xfrm>
            <a:off x="7637145" y="6569393"/>
            <a:ext cx="5907405" cy="6331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7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Збільшення контексту дозволяє ШІ глибше розуміти та ефективніше виконувати складні завдання.</a:t>
            </a:r>
            <a:endParaRPr lang="en-US" sz="1700" dirty="0"/>
          </a:p>
        </p:txBody>
      </p:sp>
      <p:sp>
        <p:nvSpPr>
          <p:cNvPr id="23" name="Прямокутник 22">
            <a:extLst>
              <a:ext uri="{FF2B5EF4-FFF2-40B4-BE49-F238E27FC236}">
                <a16:creationId xmlns:a16="http://schemas.microsoft.com/office/drawing/2014/main" id="{38C4695E-7B2C-46E9-9723-490EB6E92909}"/>
              </a:ext>
            </a:extLst>
          </p:cNvPr>
          <p:cNvSpPr/>
          <p:nvPr/>
        </p:nvSpPr>
        <p:spPr>
          <a:xfrm>
            <a:off x="12887661" y="7745506"/>
            <a:ext cx="1624405" cy="3872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908804"/>
            <a:ext cx="12902803" cy="14025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Агентний ШІ: нова ера автоматизації бізнесу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63798" y="2903577"/>
            <a:ext cx="7500699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900"/>
              </a:lnSpc>
              <a:buSzPct val="100000"/>
              <a:buChar char="•"/>
            </a:pPr>
            <a:r>
              <a:rPr lang="en-US" sz="1900" b="1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Значні інвестиції:</a:t>
            </a:r>
            <a:r>
              <a:rPr lang="en-US" sz="19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До 75% компаній інвестують в агентний ШІ, прогнозуючи ринок на $35-45 млрд до 2030 року (Deloitte).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863798" y="3730228"/>
            <a:ext cx="7500699" cy="11104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900"/>
              </a:lnSpc>
              <a:buSzPct val="100000"/>
              <a:buChar char="•"/>
            </a:pPr>
            <a:r>
              <a:rPr lang="en-US" sz="1900" b="1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Автоматизація складних процесів:</a:t>
            </a:r>
            <a:r>
              <a:rPr lang="en-US" sz="19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Агентні системи автоматизують багатокрокові завдання без постійного контролю людини, звільняючи ресурси.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863798" y="4927044"/>
            <a:ext cx="7500699" cy="11104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900"/>
              </a:lnSpc>
              <a:buSzPct val="100000"/>
              <a:buChar char="•"/>
            </a:pPr>
            <a:r>
              <a:rPr lang="en-US" sz="1900" b="1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Практичні приклади:</a:t>
            </a:r>
            <a:r>
              <a:rPr lang="en-US" sz="19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Uklon AI multi-agent система та інтеграція Gemini в Google Workspace демонструють ефективність у реальному світі.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863798" y="6123861"/>
            <a:ext cx="7500699" cy="11104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900"/>
              </a:lnSpc>
              <a:buSzPct val="100000"/>
              <a:buChar char="•"/>
            </a:pPr>
            <a:r>
              <a:rPr lang="en-US" sz="1900" b="1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Економія та ефективність:</a:t>
            </a:r>
            <a:r>
              <a:rPr lang="en-US" sz="19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Скорочення часу на аналіз інцидентів безпеки в 5-10 разів та економія десятків тисяч доларів на рік.</a:t>
            </a:r>
            <a:endParaRPr lang="en-US" sz="1900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4336" y="2959179"/>
            <a:ext cx="4799767" cy="2699861"/>
          </a:xfrm>
          <a:prstGeom prst="rect">
            <a:avLst/>
          </a:prstGeom>
        </p:spPr>
      </p:pic>
      <p:sp>
        <p:nvSpPr>
          <p:cNvPr id="8" name="Прямокутник 7">
            <a:extLst>
              <a:ext uri="{FF2B5EF4-FFF2-40B4-BE49-F238E27FC236}">
                <a16:creationId xmlns:a16="http://schemas.microsoft.com/office/drawing/2014/main" id="{0E7AEF3A-1136-466F-9A02-DB7B85312DB4}"/>
              </a:ext>
            </a:extLst>
          </p:cNvPr>
          <p:cNvSpPr/>
          <p:nvPr/>
        </p:nvSpPr>
        <p:spPr>
          <a:xfrm>
            <a:off x="12887661" y="7745506"/>
            <a:ext cx="1624405" cy="3872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31398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3798" y="3124200"/>
            <a:ext cx="9880640" cy="525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00"/>
              </a:lnSpc>
              <a:buNone/>
            </a:pPr>
            <a:r>
              <a:rPr lang="en-US" sz="33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Виклики 2026: безпека, етика, стабільність</a:t>
            </a:r>
            <a:endParaRPr lang="en-US" sz="3300" dirty="0"/>
          </a:p>
        </p:txBody>
      </p:sp>
      <p:sp>
        <p:nvSpPr>
          <p:cNvPr id="4" name="Shape 1"/>
          <p:cNvSpPr/>
          <p:nvPr/>
        </p:nvSpPr>
        <p:spPr>
          <a:xfrm>
            <a:off x="863798" y="3858339"/>
            <a:ext cx="6381988" cy="555308"/>
          </a:xfrm>
          <a:prstGeom prst="roundRect">
            <a:avLst>
              <a:gd name="adj" fmla="val 480056"/>
            </a:avLst>
          </a:prstGeom>
          <a:solidFill>
            <a:srgbClr val="F2EEEE"/>
          </a:solidFill>
          <a:ln/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5966" y="3997047"/>
            <a:ext cx="277654" cy="277654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048822" y="4552474"/>
            <a:ext cx="2103596" cy="2628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Безпека та довіра</a:t>
            </a:r>
            <a:endParaRPr lang="en-US" sz="1650" dirty="0"/>
          </a:p>
        </p:txBody>
      </p:sp>
      <p:sp>
        <p:nvSpPr>
          <p:cNvPr id="7" name="Text 3"/>
          <p:cNvSpPr/>
          <p:nvPr/>
        </p:nvSpPr>
        <p:spPr>
          <a:xfrm>
            <a:off x="1048822" y="4898588"/>
            <a:ext cx="6011942" cy="4857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45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Пріоритетом стає захист даних та підвищення довіри до ШІ-агентів. (Microsoft)</a:t>
            </a:r>
            <a:endParaRPr lang="en-US" sz="1450" dirty="0"/>
          </a:p>
        </p:txBody>
      </p:sp>
      <p:sp>
        <p:nvSpPr>
          <p:cNvPr id="8" name="Shape 4"/>
          <p:cNvSpPr/>
          <p:nvPr/>
        </p:nvSpPr>
        <p:spPr>
          <a:xfrm>
            <a:off x="7384613" y="3858339"/>
            <a:ext cx="6381988" cy="555308"/>
          </a:xfrm>
          <a:prstGeom prst="roundRect">
            <a:avLst>
              <a:gd name="adj" fmla="val 480056"/>
            </a:avLst>
          </a:prstGeom>
          <a:solidFill>
            <a:srgbClr val="F2EEEE"/>
          </a:solidFill>
          <a:ln/>
        </p:spPr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36781" y="3997047"/>
            <a:ext cx="277654" cy="277654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569637" y="4552474"/>
            <a:ext cx="2103596" cy="2628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Етичні питання</a:t>
            </a:r>
            <a:endParaRPr lang="en-US" sz="1650" dirty="0"/>
          </a:p>
        </p:txBody>
      </p:sp>
      <p:sp>
        <p:nvSpPr>
          <p:cNvPr id="11" name="Text 6"/>
          <p:cNvSpPr/>
          <p:nvPr/>
        </p:nvSpPr>
        <p:spPr>
          <a:xfrm>
            <a:off x="7569637" y="4898588"/>
            <a:ext cx="6011942" cy="2428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45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Як уникнути упереджень, маніпуляцій та фейкових новин у AI-контенті?</a:t>
            </a:r>
            <a:endParaRPr lang="en-US" sz="1450" dirty="0"/>
          </a:p>
        </p:txBody>
      </p:sp>
      <p:sp>
        <p:nvSpPr>
          <p:cNvPr id="12" name="Shape 7"/>
          <p:cNvSpPr/>
          <p:nvPr/>
        </p:nvSpPr>
        <p:spPr>
          <a:xfrm>
            <a:off x="863798" y="5708213"/>
            <a:ext cx="6381988" cy="555308"/>
          </a:xfrm>
          <a:prstGeom prst="roundRect">
            <a:avLst>
              <a:gd name="adj" fmla="val 480056"/>
            </a:avLst>
          </a:prstGeom>
          <a:solidFill>
            <a:srgbClr val="F2EEEE"/>
          </a:solidFill>
          <a:ln/>
        </p:spPr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5966" y="5846921"/>
            <a:ext cx="277654" cy="277654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048822" y="6402348"/>
            <a:ext cx="2464951" cy="2628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Технічна стабільність</a:t>
            </a:r>
            <a:endParaRPr lang="en-US" sz="1650" dirty="0"/>
          </a:p>
        </p:txBody>
      </p:sp>
      <p:sp>
        <p:nvSpPr>
          <p:cNvPr id="15" name="Text 9"/>
          <p:cNvSpPr/>
          <p:nvPr/>
        </p:nvSpPr>
        <p:spPr>
          <a:xfrm>
            <a:off x="1048822" y="6748463"/>
            <a:ext cx="6011942" cy="4857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45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Виклики зі стабільністю хмарних сервісів та значне енергоспоживання ШІ-чипів (інвестиції понад $200 млрд).</a:t>
            </a:r>
            <a:endParaRPr lang="en-US" sz="1450" dirty="0"/>
          </a:p>
        </p:txBody>
      </p:sp>
      <p:sp>
        <p:nvSpPr>
          <p:cNvPr id="16" name="Shape 10"/>
          <p:cNvSpPr/>
          <p:nvPr/>
        </p:nvSpPr>
        <p:spPr>
          <a:xfrm>
            <a:off x="7384613" y="5708213"/>
            <a:ext cx="6381988" cy="555308"/>
          </a:xfrm>
          <a:prstGeom prst="roundRect">
            <a:avLst>
              <a:gd name="adj" fmla="val 480056"/>
            </a:avLst>
          </a:prstGeom>
          <a:solidFill>
            <a:srgbClr val="F2EEEE"/>
          </a:solidFill>
          <a:ln/>
        </p:spPr>
      </p:sp>
      <p:pic>
        <p:nvPicPr>
          <p:cNvPr id="17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36781" y="5846921"/>
            <a:ext cx="277654" cy="277654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7569637" y="6402348"/>
            <a:ext cx="3142059" cy="2628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Регулювання та прозорість</a:t>
            </a:r>
            <a:endParaRPr lang="en-US" sz="1650" dirty="0"/>
          </a:p>
        </p:txBody>
      </p:sp>
      <p:sp>
        <p:nvSpPr>
          <p:cNvPr id="19" name="Text 12"/>
          <p:cNvSpPr/>
          <p:nvPr/>
        </p:nvSpPr>
        <p:spPr>
          <a:xfrm>
            <a:off x="7569637" y="6748463"/>
            <a:ext cx="6011942" cy="4857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45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Необхідність розробки чітких правил та забезпечення прозорості у використанні ШІ.</a:t>
            </a:r>
            <a:endParaRPr lang="en-US" sz="1450" dirty="0"/>
          </a:p>
        </p:txBody>
      </p:sp>
      <p:sp>
        <p:nvSpPr>
          <p:cNvPr id="20" name="Прямокутник 19">
            <a:extLst>
              <a:ext uri="{FF2B5EF4-FFF2-40B4-BE49-F238E27FC236}">
                <a16:creationId xmlns:a16="http://schemas.microsoft.com/office/drawing/2014/main" id="{5CD1DD4C-3A98-4DBE-9475-23B06AECCC4E}"/>
              </a:ext>
            </a:extLst>
          </p:cNvPr>
          <p:cNvSpPr/>
          <p:nvPr/>
        </p:nvSpPr>
        <p:spPr>
          <a:xfrm>
            <a:off x="12887661" y="7745506"/>
            <a:ext cx="1624405" cy="3872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822960"/>
            <a:ext cx="12902803" cy="11920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650"/>
              </a:lnSpc>
              <a:buNone/>
            </a:pPr>
            <a:r>
              <a:rPr lang="en-US" sz="375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Висновок: 2026 — рік, коли ШІ стане нашим партнером</a:t>
            </a:r>
            <a:endParaRPr lang="en-US" sz="37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798" y="2371606"/>
            <a:ext cx="1048941" cy="125872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090976" y="2581394"/>
            <a:ext cx="3530322" cy="2978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ШІ як всеосяжний партнер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2090976" y="2986207"/>
            <a:ext cx="11675626" cy="2909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65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Штучний інтелект інтегрується у всі сфери життя, бізнесу та творчості, перестаючи бути просто технологією.</a:t>
            </a:r>
            <a:endParaRPr lang="en-US" sz="16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798" y="3630335"/>
            <a:ext cx="1048941" cy="1258729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2090976" y="3840123"/>
            <a:ext cx="2936438" cy="2978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Адаптація та розвиток</a:t>
            </a:r>
            <a:endParaRPr lang="en-US" sz="1850" dirty="0"/>
          </a:p>
        </p:txBody>
      </p:sp>
      <p:sp>
        <p:nvSpPr>
          <p:cNvPr id="8" name="Text 4"/>
          <p:cNvSpPr/>
          <p:nvPr/>
        </p:nvSpPr>
        <p:spPr>
          <a:xfrm>
            <a:off x="2090976" y="4244935"/>
            <a:ext cx="11675626" cy="2909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65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Важливо адаптуватися, розвивати нові компетенції та зберігати людську унікальність у взаємодії з ШІ.</a:t>
            </a:r>
            <a:endParaRPr lang="en-US" sz="16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798" y="4889063"/>
            <a:ext cx="1048941" cy="1258729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2090976" y="5098852"/>
            <a:ext cx="4458533" cy="2978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Майбутнє за новітніми системами</a:t>
            </a:r>
            <a:endParaRPr lang="en-US" sz="1850" dirty="0"/>
          </a:p>
        </p:txBody>
      </p:sp>
      <p:sp>
        <p:nvSpPr>
          <p:cNvPr id="11" name="Text 6"/>
          <p:cNvSpPr/>
          <p:nvPr/>
        </p:nvSpPr>
        <p:spPr>
          <a:xfrm>
            <a:off x="2090976" y="5503664"/>
            <a:ext cx="11675626" cy="2909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65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Ключовими стануть агентні системи, мультимодальні моделі та етичне використання штучного інтелекту.</a:t>
            </a:r>
            <a:endParaRPr lang="en-US" sz="16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798" y="6147792"/>
            <a:ext cx="1048941" cy="1258729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2090976" y="6357580"/>
            <a:ext cx="2934057" cy="2978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Інвестуйте в майбутнє</a:t>
            </a:r>
            <a:endParaRPr lang="en-US" sz="1850" dirty="0"/>
          </a:p>
        </p:txBody>
      </p:sp>
      <p:sp>
        <p:nvSpPr>
          <p:cNvPr id="14" name="Text 8"/>
          <p:cNvSpPr/>
          <p:nvPr/>
        </p:nvSpPr>
        <p:spPr>
          <a:xfrm>
            <a:off x="2090976" y="6762393"/>
            <a:ext cx="11675626" cy="2909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65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Час діяти: інвестуйте у знання, інновації та безпеку, щоб бути лідером, а не наздоганяти.</a:t>
            </a:r>
            <a:endParaRPr lang="en-US" sz="1650" dirty="0"/>
          </a:p>
        </p:txBody>
      </p:sp>
      <p:sp>
        <p:nvSpPr>
          <p:cNvPr id="15" name="Прямокутник 14">
            <a:extLst>
              <a:ext uri="{FF2B5EF4-FFF2-40B4-BE49-F238E27FC236}">
                <a16:creationId xmlns:a16="http://schemas.microsoft.com/office/drawing/2014/main" id="{56501CE0-DDF6-4347-9052-A8B13FE70B1F}"/>
              </a:ext>
            </a:extLst>
          </p:cNvPr>
          <p:cNvSpPr/>
          <p:nvPr/>
        </p:nvSpPr>
        <p:spPr>
          <a:xfrm>
            <a:off x="12887661" y="7745506"/>
            <a:ext cx="1624405" cy="3872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Офіс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Офіс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Офіс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713</Words>
  <Application>Microsoft Office PowerPoint</Application>
  <PresentationFormat>Довільний</PresentationFormat>
  <Paragraphs>79</Paragraphs>
  <Slides>8</Slides>
  <Notes>8</Notes>
  <HiddenSlides>0</HiddenSlides>
  <MMClips>0</MMClips>
  <ScaleCrop>false</ScaleCrop>
  <HeadingPairs>
    <vt:vector size="6" baseType="variant">
      <vt:variant>
        <vt:lpstr>Використані шрифти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слайдів</vt:lpstr>
      </vt:variant>
      <vt:variant>
        <vt:i4>8</vt:i4>
      </vt:variant>
    </vt:vector>
  </HeadingPairs>
  <TitlesOfParts>
    <vt:vector size="13" baseType="lpstr">
      <vt:lpstr>Source Sans 3</vt:lpstr>
      <vt:lpstr>Arial</vt:lpstr>
      <vt:lpstr>Calibri</vt:lpstr>
      <vt:lpstr>Montserrat Bold</vt:lpstr>
      <vt:lpstr>Office Theme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Презентація PowerPoint</dc:title>
  <dc:subject/>
  <dc:creator/>
  <cp:lastModifiedBy>Роман Крамар</cp:lastModifiedBy>
  <cp:revision>1</cp:revision>
  <dcterms:created xsi:type="dcterms:W3CDTF">2026-01-23T02:06:18Z</dcterms:created>
  <dcterms:modified xsi:type="dcterms:W3CDTF">2026-01-23T02:09:45Z</dcterms:modified>
</cp:coreProperties>
</file>